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47" r:id="rId2"/>
    <p:sldMasterId id="214748376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900"/>
    <a:srgbClr val="DBB900"/>
    <a:srgbClr val="D4B900"/>
    <a:srgbClr val="D1B900"/>
    <a:srgbClr val="D1BD00"/>
    <a:srgbClr val="D1C400"/>
    <a:srgbClr val="CC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234" autoAdjust="0"/>
  </p:normalViewPr>
  <p:slideViewPr>
    <p:cSldViewPr>
      <p:cViewPr>
        <p:scale>
          <a:sx n="60" d="100"/>
          <a:sy n="60" d="100"/>
        </p:scale>
        <p:origin x="-67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12375CA-BCC9-488B-A4F7-5CE3613BAF4B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022BC14-2B66-4923-BCD7-98F8844E2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5028690-FCE7-4A72-99C1-F1BB46DDD90F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97B207-38AE-47A2-94F8-8F24D9B2C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DDE7-2CF7-43F8-9070-14723BF6C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DB23-B986-42BF-A5B4-E57FDF53A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4075-29D4-4730-A449-329637843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85B2-FE37-4A62-AEF3-FEC0197B3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880D-9B26-4D29-9712-584281403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3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86CE-B96F-4B1C-B1E4-248F25408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7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53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0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4040188" cy="6858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041775" cy="6858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8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C5FE-C21D-430B-871B-A810FC6B8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5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25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11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28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5043-17F3-4D09-86C3-7DC3BB1D6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7EE0-CEB8-4453-8DBC-AE88BE33A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54B1-A8FB-453D-8C7C-46166FD66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8DF7-B105-4DE5-90BD-794F28833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2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41A9-3B95-40A5-82E1-EE54FF2A2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8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F05B-ABFF-459B-ACDC-F1F2C78F0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39EBA-66F2-4B01-B1ED-323F309AB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1B3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28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0875"/>
            <a:ext cx="8229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4080E4-6E4D-4616-94D2-7A8155B75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24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zpfile0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700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8400" y="65532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 b="1">
                <a:solidFill>
                  <a:srgbClr val="224B50"/>
                </a:solidFill>
              </a:rPr>
              <a:t>Copyright © 2009 Delmar, Cengage Learning</a:t>
            </a:r>
          </a:p>
        </p:txBody>
      </p:sp>
      <p:pic>
        <p:nvPicPr>
          <p:cNvPr id="103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/>
          <a:stretch>
            <a:fillRect/>
          </a:stretch>
        </p:blipFill>
        <p:spPr bwMode="auto">
          <a:xfrm>
            <a:off x="749300" y="0"/>
            <a:ext cx="8394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1B3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0875"/>
            <a:ext cx="8229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77B395-FCBC-4B7C-81F0-60934E071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24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zpfile00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700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8400" y="65532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 b="1">
                <a:solidFill>
                  <a:srgbClr val="224B50"/>
                </a:solidFill>
              </a:rPr>
              <a:t>Copyright © 2009 Delmar, Cengage Learning</a:t>
            </a: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/>
          <a:stretch>
            <a:fillRect/>
          </a:stretch>
        </p:blipFill>
        <p:spPr bwMode="auto">
          <a:xfrm>
            <a:off x="749300" y="0"/>
            <a:ext cx="8394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acdonald_PPT_MAS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12DAC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12DAC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12DAC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12DA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84340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620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unit 3.0</a:t>
            </a:r>
            <a:endParaRPr lang="en-US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smtClean="0"/>
              <a:t>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r>
              <a:rPr lang="en-US" dirty="0"/>
              <a:t>Hardwoods and Softwoods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70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Cants are sawn into boards</a:t>
            </a:r>
          </a:p>
          <a:p>
            <a:r>
              <a:rPr lang="en-US" sz="2600" dirty="0" smtClean="0"/>
              <a:t>Edges of boards are trimmed to achieve uniform width; boards are cut to length</a:t>
            </a:r>
          </a:p>
          <a:p>
            <a:r>
              <a:rPr lang="en-US" sz="2600" dirty="0" smtClean="0"/>
              <a:t>Boards go to the grader to be sorted</a:t>
            </a:r>
          </a:p>
          <a:p>
            <a:r>
              <a:rPr lang="en-US" sz="2600" dirty="0" smtClean="0"/>
              <a:t>After grading, boards are packaged for drying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0600" y="48768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/>
              <a:t>Figure 9-11 </a:t>
            </a:r>
            <a:r>
              <a:rPr lang="en-US"/>
              <a:t>Plainsawn and quartersawn lumber have a very different appearance.</a:t>
            </a:r>
          </a:p>
        </p:txBody>
      </p:sp>
      <p:pic>
        <p:nvPicPr>
          <p:cNvPr id="1026" name="Picture 2" descr="E:\In Production\Macdonald 2E\2e Supplements\Image Gallery\300 dpi\300 dpi\49633_ch09\Figure 9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7010400" cy="286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r>
              <a:rPr lang="en-US" dirty="0"/>
              <a:t>Hardwoods and Softwoods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70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After drying, we have </a:t>
            </a:r>
            <a:r>
              <a:rPr lang="en-US" sz="2600" dirty="0" err="1" smtClean="0"/>
              <a:t>roughsawn</a:t>
            </a:r>
            <a:r>
              <a:rPr lang="en-US" sz="2600" dirty="0" smtClean="0"/>
              <a:t> lumber</a:t>
            </a:r>
          </a:p>
          <a:p>
            <a:r>
              <a:rPr lang="en-US" sz="2600" dirty="0" smtClean="0"/>
              <a:t>Depending on the tools a shop has, it may purchase </a:t>
            </a:r>
            <a:r>
              <a:rPr lang="en-US" sz="2600" dirty="0" err="1" smtClean="0"/>
              <a:t>roughsawn</a:t>
            </a:r>
            <a:r>
              <a:rPr lang="en-US" sz="2600" dirty="0" smtClean="0"/>
              <a:t> lumber</a:t>
            </a:r>
          </a:p>
          <a:p>
            <a:r>
              <a:rPr lang="en-US" sz="2600" dirty="0" smtClean="0"/>
              <a:t>Lumber not sold as </a:t>
            </a:r>
            <a:r>
              <a:rPr lang="en-US" sz="2600" dirty="0" err="1" smtClean="0"/>
              <a:t>roughsawn</a:t>
            </a:r>
            <a:r>
              <a:rPr lang="en-US" sz="2600" dirty="0" smtClean="0"/>
              <a:t> is surfaced</a:t>
            </a:r>
          </a:p>
          <a:p>
            <a:r>
              <a:rPr lang="en-US" sz="2600" dirty="0" smtClean="0"/>
              <a:t>Most of the lumber purchased by cabinetmakers is surfaced two sides (S2S)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Moldings</a:t>
            </a:r>
            <a:endParaRPr lang="en-US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70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Wood pieces </a:t>
            </a:r>
            <a:r>
              <a:rPr lang="en-US" sz="2600" dirty="0"/>
              <a:t>with shaped </a:t>
            </a:r>
            <a:r>
              <a:rPr lang="en-US" sz="2600" dirty="0" smtClean="0"/>
              <a:t>edges</a:t>
            </a:r>
          </a:p>
          <a:p>
            <a:pPr lvl="1"/>
            <a:r>
              <a:rPr lang="en-US" sz="2200" dirty="0" smtClean="0"/>
              <a:t>Used cover transitions between surfaces</a:t>
            </a:r>
          </a:p>
          <a:p>
            <a:pPr lvl="1"/>
            <a:r>
              <a:rPr lang="en-US" sz="2200" dirty="0" smtClean="0"/>
              <a:t>Act as decorative elements </a:t>
            </a:r>
          </a:p>
          <a:p>
            <a:r>
              <a:rPr lang="en-US" sz="2600" dirty="0"/>
              <a:t>Moldings are used in home construction </a:t>
            </a:r>
            <a:endParaRPr lang="en-US" sz="2600" dirty="0" smtClean="0"/>
          </a:p>
          <a:p>
            <a:pPr lvl="1"/>
            <a:r>
              <a:rPr lang="en-US" sz="2200" dirty="0" smtClean="0"/>
              <a:t>Decorate the edges of doors and windows</a:t>
            </a:r>
          </a:p>
          <a:p>
            <a:pPr lvl="1"/>
            <a:r>
              <a:rPr lang="en-US" sz="2200" dirty="0" smtClean="0"/>
              <a:t>Floor/wall and wall/ceiling intersections</a:t>
            </a:r>
          </a:p>
          <a:p>
            <a:r>
              <a:rPr lang="en-US" sz="2600" dirty="0" smtClean="0"/>
              <a:t>Purchased by </a:t>
            </a:r>
            <a:r>
              <a:rPr lang="en-US" sz="2600" dirty="0"/>
              <a:t>the type, size, grade, and length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8523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 smtClean="0"/>
              <a:t>Lumber Defects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Common natural defects</a:t>
            </a:r>
          </a:p>
          <a:p>
            <a:pPr lvl="1"/>
            <a:r>
              <a:rPr lang="en-US" sz="2200" dirty="0" smtClean="0"/>
              <a:t>Knot</a:t>
            </a:r>
          </a:p>
          <a:p>
            <a:pPr lvl="1"/>
            <a:r>
              <a:rPr lang="en-US" sz="2200" dirty="0" smtClean="0"/>
              <a:t>Blue stain</a:t>
            </a:r>
          </a:p>
          <a:p>
            <a:pPr lvl="1"/>
            <a:r>
              <a:rPr lang="en-US" sz="2200" dirty="0" smtClean="0"/>
              <a:t>Pitch pocket</a:t>
            </a:r>
          </a:p>
          <a:p>
            <a:pPr lvl="1"/>
            <a:r>
              <a:rPr lang="en-US" sz="2200" dirty="0" smtClean="0"/>
              <a:t>Bark pocket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Defects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Defects that occur in milling and drying</a:t>
            </a:r>
          </a:p>
          <a:p>
            <a:pPr lvl="1"/>
            <a:r>
              <a:rPr lang="en-US" sz="2200" dirty="0" smtClean="0"/>
              <a:t>Warp</a:t>
            </a:r>
          </a:p>
          <a:p>
            <a:pPr lvl="1"/>
            <a:r>
              <a:rPr lang="en-US" sz="2200" dirty="0" smtClean="0"/>
              <a:t>Bow</a:t>
            </a:r>
          </a:p>
          <a:p>
            <a:pPr lvl="1"/>
            <a:r>
              <a:rPr lang="en-US" sz="2200" dirty="0" smtClean="0"/>
              <a:t>Crook</a:t>
            </a:r>
          </a:p>
          <a:p>
            <a:pPr lvl="1"/>
            <a:r>
              <a:rPr lang="en-US" sz="2200" dirty="0" smtClean="0"/>
              <a:t>Cup</a:t>
            </a:r>
          </a:p>
          <a:p>
            <a:pPr lvl="1"/>
            <a:r>
              <a:rPr lang="en-US" sz="2200" dirty="0" smtClean="0"/>
              <a:t>Twist</a:t>
            </a:r>
          </a:p>
          <a:p>
            <a:pPr lvl="1"/>
            <a:r>
              <a:rPr lang="en-US" sz="2200" dirty="0" smtClean="0"/>
              <a:t>Kink</a:t>
            </a:r>
          </a:p>
          <a:p>
            <a:pPr lvl="1"/>
            <a:r>
              <a:rPr lang="en-US" sz="2200" dirty="0" smtClean="0"/>
              <a:t>Wane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</a:t>
            </a:r>
            <a:r>
              <a:rPr lang="en-US" dirty="0" smtClean="0"/>
              <a:t>Defects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Defects that occur in milling and drying (</a:t>
            </a:r>
            <a:r>
              <a:rPr lang="en-US" sz="2600" i="1" dirty="0" smtClean="0"/>
              <a:t>continued</a:t>
            </a:r>
            <a:r>
              <a:rPr lang="en-US" sz="2600" dirty="0" smtClean="0"/>
              <a:t>)</a:t>
            </a:r>
          </a:p>
          <a:p>
            <a:pPr lvl="1"/>
            <a:r>
              <a:rPr lang="en-US" sz="2200" dirty="0" smtClean="0"/>
              <a:t>Split</a:t>
            </a:r>
          </a:p>
          <a:p>
            <a:pPr lvl="1"/>
            <a:r>
              <a:rPr lang="en-US" sz="2200" dirty="0" smtClean="0"/>
              <a:t>Check</a:t>
            </a:r>
          </a:p>
          <a:p>
            <a:pPr lvl="1"/>
            <a:r>
              <a:rPr lang="en-US" sz="2200" dirty="0" smtClean="0"/>
              <a:t>Shake</a:t>
            </a:r>
          </a:p>
          <a:p>
            <a:pPr lvl="1"/>
            <a:r>
              <a:rPr lang="en-US" sz="2200" dirty="0" smtClean="0"/>
              <a:t>Case hardening</a:t>
            </a:r>
          </a:p>
          <a:p>
            <a:pPr lvl="1"/>
            <a:r>
              <a:rPr lang="en-US" sz="2200" dirty="0" smtClean="0"/>
              <a:t>Honeycombing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Lumber Grades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Softwood grades</a:t>
            </a:r>
          </a:p>
          <a:p>
            <a:pPr lvl="1"/>
            <a:r>
              <a:rPr lang="en-US" sz="2200" dirty="0" smtClean="0"/>
              <a:t>Standards set by associations of lumber producers</a:t>
            </a:r>
          </a:p>
          <a:p>
            <a:pPr lvl="1"/>
            <a:r>
              <a:rPr lang="en-US" sz="2200" dirty="0" smtClean="0"/>
              <a:t>Must conform to U.S. Department of Commerce American Lumber Standards</a:t>
            </a:r>
          </a:p>
          <a:p>
            <a:pPr lvl="2"/>
            <a:r>
              <a:rPr lang="en-US" sz="2000" dirty="0"/>
              <a:t>American Softwood Lumber Standard PS 20-70 </a:t>
            </a:r>
            <a:endParaRPr lang="en-US" sz="2000" dirty="0" smtClean="0"/>
          </a:p>
          <a:p>
            <a:pPr lvl="1"/>
            <a:r>
              <a:rPr lang="en-US" sz="2200" dirty="0" smtClean="0"/>
              <a:t>Based on structural integrity of a board</a:t>
            </a:r>
          </a:p>
          <a:p>
            <a:pPr lvl="1"/>
            <a:r>
              <a:rPr lang="en-US" sz="2200" dirty="0" smtClean="0"/>
              <a:t>Two broad categories</a:t>
            </a:r>
          </a:p>
          <a:p>
            <a:pPr lvl="2"/>
            <a:r>
              <a:rPr lang="en-US" sz="2000" dirty="0" smtClean="0"/>
              <a:t>Construction</a:t>
            </a:r>
          </a:p>
          <a:p>
            <a:pPr lvl="2"/>
            <a:r>
              <a:rPr lang="en-US" sz="2000" dirty="0" smtClean="0"/>
              <a:t>Remanufacture</a:t>
            </a: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Lumber Grades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Hardwood grades</a:t>
            </a:r>
          </a:p>
          <a:p>
            <a:pPr lvl="1"/>
            <a:r>
              <a:rPr lang="en-US" sz="2200" dirty="0" smtClean="0"/>
              <a:t>Standards established by National Hardwood Lumber Association (NHLA)</a:t>
            </a:r>
          </a:p>
          <a:p>
            <a:pPr lvl="1"/>
            <a:r>
              <a:rPr lang="en-US" sz="2200" dirty="0" smtClean="0"/>
              <a:t>Based on the amount of clear wood that can be cut from each board</a:t>
            </a:r>
          </a:p>
          <a:p>
            <a:pPr lvl="1"/>
            <a:r>
              <a:rPr lang="en-US" sz="2200" dirty="0" smtClean="0"/>
              <a:t>Standard grades </a:t>
            </a:r>
            <a:r>
              <a:rPr lang="en-US" sz="2200" dirty="0"/>
              <a:t>form the framework by which all American hardwoods are traded</a:t>
            </a:r>
            <a:endParaRPr lang="en-US" sz="2200" dirty="0" smtClean="0"/>
          </a:p>
          <a:p>
            <a:pPr lvl="1"/>
            <a:r>
              <a:rPr lang="en-US" sz="2200" dirty="0"/>
              <a:t>Both sides of the board must meet the minimum requirements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Softwood lumber</a:t>
            </a:r>
          </a:p>
          <a:p>
            <a:pPr lvl="1"/>
            <a:r>
              <a:rPr lang="en-US" sz="2200" dirty="0" smtClean="0"/>
              <a:t>Sold in standard thicknesses, widths, and lengths</a:t>
            </a:r>
          </a:p>
          <a:p>
            <a:pPr lvl="1"/>
            <a:r>
              <a:rPr lang="en-US" sz="2200" dirty="0" smtClean="0"/>
              <a:t>Ordered by its nominal size</a:t>
            </a:r>
          </a:p>
          <a:p>
            <a:pPr lvl="1"/>
            <a:r>
              <a:rPr lang="en-US" sz="2200" dirty="0" smtClean="0"/>
              <a:t>Sold by the individual piece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Objectives</a:t>
            </a:r>
            <a:endParaRPr lang="en-US" sz="2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Correctly identify the differences between hardwood and softwood trees</a:t>
            </a:r>
          </a:p>
          <a:p>
            <a:r>
              <a:rPr lang="en-US" sz="2600" dirty="0" smtClean="0"/>
              <a:t>Discuss the processing of the wood from tree to board in sequential order</a:t>
            </a:r>
          </a:p>
          <a:p>
            <a:r>
              <a:rPr lang="en-US" sz="2600" dirty="0" smtClean="0"/>
              <a:t>Recognize standard molding patterns</a:t>
            </a:r>
          </a:p>
          <a:p>
            <a:r>
              <a:rPr lang="en-US" sz="2600" dirty="0" smtClean="0"/>
              <a:t>Name and describe common lumber defects</a:t>
            </a:r>
          </a:p>
          <a:p>
            <a:r>
              <a:rPr lang="en-US" sz="2600" dirty="0" smtClean="0"/>
              <a:t>Describe how the production, grading, and sale of hardwood and softwood lumber differ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70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Hardwood lumber</a:t>
            </a:r>
          </a:p>
          <a:p>
            <a:pPr lvl="1"/>
            <a:r>
              <a:rPr lang="en-US" sz="2200" dirty="0" smtClean="0"/>
              <a:t>Estimated and sold by the board foot, rather than by the piece</a:t>
            </a:r>
          </a:p>
          <a:p>
            <a:pPr lvl="1"/>
            <a:r>
              <a:rPr lang="en-US" sz="2200" dirty="0" smtClean="0"/>
              <a:t>Widths and lengths are not standardized</a:t>
            </a:r>
          </a:p>
          <a:p>
            <a:pPr lvl="1"/>
            <a:r>
              <a:rPr lang="en-US" sz="2200" dirty="0" smtClean="0"/>
              <a:t>Thickness of the piece is indicated by the quarter of an inch, and not in whole inches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Strength of any wooden component is determined by its grain and how that grain is oriented on the furniture component</a:t>
            </a:r>
          </a:p>
          <a:p>
            <a:r>
              <a:rPr lang="en-US" sz="2600" dirty="0" smtClean="0"/>
              <a:t>Also affects stability of the material, gluing properties, and finishing</a:t>
            </a:r>
          </a:p>
          <a:p>
            <a:r>
              <a:rPr lang="en-US" sz="2600" dirty="0" smtClean="0"/>
              <a:t>Types of grain</a:t>
            </a:r>
          </a:p>
          <a:p>
            <a:pPr lvl="1"/>
            <a:r>
              <a:rPr lang="en-US" sz="2200" dirty="0" smtClean="0"/>
              <a:t>End grain, longitudinal grain, edge grain, face grain, radial grain, and tangential 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51816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/>
              <a:t>Figure </a:t>
            </a:r>
            <a:r>
              <a:rPr lang="en-US" b="1" dirty="0" smtClean="0"/>
              <a:t>9-27 </a:t>
            </a:r>
            <a:r>
              <a:rPr lang="en-US" dirty="0"/>
              <a:t>A board exhibiting radial grain on its face was cut along a radius running from the center of the tree outward.</a:t>
            </a:r>
          </a:p>
        </p:txBody>
      </p:sp>
      <p:pic>
        <p:nvPicPr>
          <p:cNvPr id="2050" name="Picture 2" descr="E:\In Production\Macdonald 2E\2e Supplements\Image Gallery\300 dpi\300 dpi\49633_ch09\Figure 9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1"/>
            <a:ext cx="7315200" cy="40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52600" y="5181600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/>
              <a:t>Figure </a:t>
            </a:r>
            <a:r>
              <a:rPr lang="en-US" b="1" dirty="0" smtClean="0"/>
              <a:t>9-29 </a:t>
            </a:r>
            <a:r>
              <a:rPr lang="en-US" dirty="0" smtClean="0"/>
              <a:t>A </a:t>
            </a:r>
            <a:r>
              <a:rPr lang="en-US" dirty="0"/>
              <a:t>board showing tangential grain on its face was cut tangent to the growth rings of the tree.</a:t>
            </a:r>
          </a:p>
        </p:txBody>
      </p:sp>
      <p:pic>
        <p:nvPicPr>
          <p:cNvPr id="3074" name="Picture 2" descr="E:\In Production\Macdonald 2E\2e Supplements\Image Gallery\300 dpi\300 dpi\49633_ch09\Figure 9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096000" cy="302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Wood movement</a:t>
            </a:r>
          </a:p>
          <a:p>
            <a:pPr lvl="1"/>
            <a:r>
              <a:rPr lang="en-US" sz="2200" dirty="0" smtClean="0"/>
              <a:t>Wood is not a static material</a:t>
            </a:r>
          </a:p>
          <a:p>
            <a:pPr lvl="2"/>
            <a:r>
              <a:rPr lang="en-US" sz="2000" dirty="0" smtClean="0"/>
              <a:t>Expands and contracts in response to changes in relative humidity</a:t>
            </a:r>
          </a:p>
          <a:p>
            <a:pPr lvl="1"/>
            <a:r>
              <a:rPr lang="en-US" sz="2200" dirty="0" smtClean="0"/>
              <a:t>As we build furniture, we have to allow for this movement</a:t>
            </a:r>
          </a:p>
          <a:p>
            <a:pPr lvl="1"/>
            <a:r>
              <a:rPr lang="en-US" sz="2200" dirty="0" smtClean="0"/>
              <a:t>The way wood moves is directly related to its grain</a:t>
            </a:r>
          </a:p>
          <a:p>
            <a:pPr lvl="2"/>
            <a:r>
              <a:rPr lang="en-US" sz="2000" dirty="0" smtClean="0"/>
              <a:t>Greatest amount of movement takes place tangent to the 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Home centers</a:t>
            </a:r>
          </a:p>
          <a:p>
            <a:r>
              <a:rPr lang="en-US" sz="2600" dirty="0" smtClean="0"/>
              <a:t>Retail lumber stores</a:t>
            </a:r>
          </a:p>
          <a:p>
            <a:r>
              <a:rPr lang="en-US" sz="2600" dirty="0" smtClean="0"/>
              <a:t>Hardwood mills</a:t>
            </a:r>
          </a:p>
          <a:p>
            <a:r>
              <a:rPr lang="en-US" sz="2600" dirty="0" smtClean="0"/>
              <a:t>Can have trees of your own cut and milled by a portable band saw mill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r>
              <a:rPr lang="en-US" dirty="0"/>
              <a:t>Lumber Grades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Structures slated for demolition</a:t>
            </a:r>
          </a:p>
          <a:p>
            <a:r>
              <a:rPr lang="en-US" sz="2600" dirty="0" smtClean="0"/>
              <a:t>Local road crews</a:t>
            </a:r>
          </a:p>
          <a:p>
            <a:r>
              <a:rPr lang="en-US" sz="2600" dirty="0" smtClean="0"/>
              <a:t>Power companies</a:t>
            </a:r>
          </a:p>
          <a:p>
            <a:r>
              <a:rPr lang="en-US" sz="2600" dirty="0" smtClean="0"/>
              <a:t>Mail order and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Wood is a beautiful yet complex material</a:t>
            </a:r>
          </a:p>
          <a:p>
            <a:r>
              <a:rPr lang="en-US" sz="2600" dirty="0" smtClean="0"/>
              <a:t>Understanding how wood grew and was milled and seasoned gives us vital tools for working with it successfully</a:t>
            </a:r>
          </a:p>
          <a:p>
            <a:r>
              <a:rPr lang="en-US" sz="2600" dirty="0" smtClean="0"/>
              <a:t>Appearance of wood and its behavior relative to the surrounding environment are largely determined by the roles the wood played in the original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Objectives </a:t>
            </a:r>
            <a:r>
              <a:rPr lang="en-US" sz="3200" smtClean="0"/>
              <a:t>(</a:t>
            </a:r>
            <a:r>
              <a:rPr lang="en-US" sz="3200" i="1" smtClean="0"/>
              <a:t>continued</a:t>
            </a:r>
            <a:r>
              <a:rPr lang="en-US" sz="3200" smtClean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Calculate board feet</a:t>
            </a:r>
          </a:p>
          <a:p>
            <a:r>
              <a:rPr lang="en-US" sz="2600" dirty="0" smtClean="0"/>
              <a:t>Identify different types of grain and explain how they affect the appearance of wood</a:t>
            </a:r>
          </a:p>
          <a:p>
            <a:r>
              <a:rPr lang="en-US" sz="2600" dirty="0" smtClean="0"/>
              <a:t>Describe wood movement and how it affects woodworking practices</a:t>
            </a:r>
          </a:p>
          <a:p>
            <a:r>
              <a:rPr lang="en-US" sz="2600" dirty="0" smtClean="0"/>
              <a:t>Identify various woods and their individual characteristics</a:t>
            </a:r>
          </a:p>
          <a:p>
            <a:r>
              <a:rPr lang="en-US" sz="2600" dirty="0" smtClean="0"/>
              <a:t>Identify sources for acquiring 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Trees are a source of abundant materials</a:t>
            </a:r>
          </a:p>
          <a:p>
            <a:r>
              <a:rPr lang="en-US" sz="2600" dirty="0" smtClean="0"/>
              <a:t>Virtually every part of the tree can be turned to our use</a:t>
            </a:r>
          </a:p>
          <a:p>
            <a:r>
              <a:rPr lang="en-US" sz="2600" dirty="0" smtClean="0"/>
              <a:t>Trees provide the materials used to build and furnish our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3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Hardwoods and Softwoods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8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Trees can be divided into two main categories:</a:t>
            </a:r>
          </a:p>
          <a:p>
            <a:pPr lvl="1"/>
            <a:r>
              <a:rPr lang="en-US" sz="2200" dirty="0" smtClean="0"/>
              <a:t>Hardwoods (deciduous)</a:t>
            </a:r>
          </a:p>
          <a:p>
            <a:pPr lvl="1"/>
            <a:r>
              <a:rPr lang="en-US" sz="2200" dirty="0" smtClean="0"/>
              <a:t>Softwoods (coniferous)</a:t>
            </a:r>
          </a:p>
          <a:p>
            <a:r>
              <a:rPr lang="en-US" sz="2600" dirty="0" smtClean="0"/>
              <a:t>Parts of a tree</a:t>
            </a:r>
          </a:p>
          <a:p>
            <a:pPr lvl="1"/>
            <a:r>
              <a:rPr lang="en-US" sz="2200" dirty="0" smtClean="0"/>
              <a:t>Pith</a:t>
            </a:r>
          </a:p>
          <a:p>
            <a:pPr lvl="1"/>
            <a:r>
              <a:rPr lang="en-US" sz="2200" dirty="0" smtClean="0"/>
              <a:t>Annual rings</a:t>
            </a:r>
          </a:p>
          <a:p>
            <a:pPr lvl="1"/>
            <a:r>
              <a:rPr lang="en-US" sz="2200" dirty="0" smtClean="0"/>
              <a:t>Bark</a:t>
            </a:r>
          </a:p>
          <a:p>
            <a:pPr lvl="1"/>
            <a:r>
              <a:rPr lang="en-US" sz="2200" dirty="0" smtClean="0"/>
              <a:t>Cambium: has two parts—phloem and xylem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Hardwoods and Softwoods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32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Parts of a tree (</a:t>
            </a:r>
            <a:r>
              <a:rPr lang="en-US" sz="2600" i="1" dirty="0" smtClean="0"/>
              <a:t>continued</a:t>
            </a:r>
            <a:r>
              <a:rPr lang="en-US" sz="2600" dirty="0" smtClean="0"/>
              <a:t>)</a:t>
            </a:r>
          </a:p>
          <a:p>
            <a:pPr lvl="1"/>
            <a:r>
              <a:rPr lang="en-US" sz="2200" dirty="0" smtClean="0"/>
              <a:t>Sapwood</a:t>
            </a:r>
          </a:p>
          <a:p>
            <a:pPr lvl="1"/>
            <a:r>
              <a:rPr lang="en-US" sz="2200" dirty="0" smtClean="0"/>
              <a:t>Heartwood</a:t>
            </a:r>
          </a:p>
          <a:p>
            <a:pPr lvl="1"/>
            <a:r>
              <a:rPr lang="en-US" sz="2200" dirty="0" smtClean="0"/>
              <a:t>Medullary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5410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/>
              <a:t>Figure 9-3 </a:t>
            </a:r>
            <a:r>
              <a:rPr lang="en-US"/>
              <a:t>Both walnut (top) and cherry (bottom) exhibit a striking difference in color between their heartwood and sapwood.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1204529"/>
            <a:ext cx="4808538" cy="39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0" y="1371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sapwood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05125" y="44719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sapwood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91000" y="3657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heartwood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90800" y="2133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heartwood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066800"/>
          </a:xfrm>
          <a:noFill/>
        </p:spPr>
        <p:txBody>
          <a:bodyPr/>
          <a:lstStyle/>
          <a:p>
            <a:r>
              <a:rPr lang="en-US" dirty="0"/>
              <a:t>Hardwoods and Softwoods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077200" cy="4267200"/>
          </a:xfrm>
          <a:noFill/>
        </p:spPr>
        <p:txBody>
          <a:bodyPr/>
          <a:lstStyle/>
          <a:p>
            <a:r>
              <a:rPr lang="en-US" sz="2600" dirty="0" smtClean="0"/>
              <a:t>Foresters and loggers select trees to be cut for lumber</a:t>
            </a:r>
          </a:p>
          <a:p>
            <a:r>
              <a:rPr lang="en-US" sz="2600" dirty="0" smtClean="0"/>
              <a:t>Trees are cut down and their limbs are removed</a:t>
            </a:r>
          </a:p>
          <a:p>
            <a:r>
              <a:rPr lang="en-US" sz="2600" dirty="0" smtClean="0"/>
              <a:t>Trunks are bundled together and transported to a sawmill for processing</a:t>
            </a:r>
          </a:p>
          <a:p>
            <a:r>
              <a:rPr lang="en-US" sz="2600" dirty="0" smtClean="0"/>
              <a:t>At the mill, logs are sorted by species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noFill/>
        </p:spPr>
        <p:txBody>
          <a:bodyPr/>
          <a:lstStyle/>
          <a:p>
            <a:r>
              <a:rPr lang="en-US" dirty="0"/>
              <a:t>Hardwoods and Softwoods </a:t>
            </a:r>
            <a:r>
              <a:rPr lang="en-US" sz="3200" dirty="0"/>
              <a:t>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7075"/>
            <a:ext cx="8229600" cy="4479925"/>
          </a:xfrm>
          <a:noFill/>
        </p:spPr>
        <p:txBody>
          <a:bodyPr/>
          <a:lstStyle/>
          <a:p>
            <a:r>
              <a:rPr lang="en-US" sz="2600" dirty="0" smtClean="0"/>
              <a:t>Best logs are set aside to be processed into cabinet-grade veneer</a:t>
            </a:r>
          </a:p>
          <a:p>
            <a:r>
              <a:rPr lang="en-US" sz="2600" dirty="0" smtClean="0"/>
              <a:t>Bark is stripped off by a debarking machine</a:t>
            </a:r>
          </a:p>
          <a:p>
            <a:r>
              <a:rPr lang="en-US" sz="2600" dirty="0" smtClean="0"/>
              <a:t>Logs go through metal detector to sort out logs containing metal</a:t>
            </a:r>
          </a:p>
          <a:p>
            <a:r>
              <a:rPr lang="en-US" sz="2600" dirty="0" smtClean="0"/>
              <a:t>Majority of logs that are processed into lumber are squared up</a:t>
            </a:r>
          </a:p>
          <a:p>
            <a:pPr lvl="1"/>
            <a:r>
              <a:rPr lang="en-US" sz="2200" dirty="0" smtClean="0"/>
              <a:t>Squared-up log is called 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914</Words>
  <Application>Microsoft Office PowerPoint</Application>
  <PresentationFormat>On-screen Show (4:3)</PresentationFormat>
  <Paragraphs>142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1_Default Design</vt:lpstr>
      <vt:lpstr>2_Default Design</vt:lpstr>
      <vt:lpstr>Blank Presentation</vt:lpstr>
      <vt:lpstr> unit 3.0</vt:lpstr>
      <vt:lpstr>Objectives</vt:lpstr>
      <vt:lpstr>Objectives (continued)</vt:lpstr>
      <vt:lpstr>Introduction</vt:lpstr>
      <vt:lpstr>Hardwoods and Softwoods</vt:lpstr>
      <vt:lpstr>Hardwoods and Softwoods (continued)</vt:lpstr>
      <vt:lpstr>PowerPoint Presentation</vt:lpstr>
      <vt:lpstr>Hardwoods and Softwoods (continued)</vt:lpstr>
      <vt:lpstr>Hardwoods and Softwoods (continued)</vt:lpstr>
      <vt:lpstr>Hardwoods and Softwoods (continued)</vt:lpstr>
      <vt:lpstr>PowerPoint Presentation</vt:lpstr>
      <vt:lpstr>Hardwoods and Softwoods (continued)</vt:lpstr>
      <vt:lpstr>Moldings</vt:lpstr>
      <vt:lpstr>Lumber Defects</vt:lpstr>
      <vt:lpstr>Lumber Defects (continued)</vt:lpstr>
      <vt:lpstr>Lumber Defects (continued)</vt:lpstr>
      <vt:lpstr>Lumber Grades</vt:lpstr>
      <vt:lpstr>Lumber Grades (continued)</vt:lpstr>
      <vt:lpstr>Lumber Grades (continued)</vt:lpstr>
      <vt:lpstr>Lumber Grades (continued)</vt:lpstr>
      <vt:lpstr>Lumber Grades (continued)</vt:lpstr>
      <vt:lpstr>PowerPoint Presentation</vt:lpstr>
      <vt:lpstr>PowerPoint Presentation</vt:lpstr>
      <vt:lpstr>Lumber Grades (continued)</vt:lpstr>
      <vt:lpstr>Lumber Grades (continued)</vt:lpstr>
      <vt:lpstr>Lumber Grades (continued)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Pickering 2</dc:creator>
  <cp:lastModifiedBy>user</cp:lastModifiedBy>
  <cp:revision>184</cp:revision>
  <dcterms:created xsi:type="dcterms:W3CDTF">2007-10-04T19:46:09Z</dcterms:created>
  <dcterms:modified xsi:type="dcterms:W3CDTF">2021-02-02T13:06:14Z</dcterms:modified>
</cp:coreProperties>
</file>